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89" r:id="rId2"/>
    <p:sldId id="256" r:id="rId3"/>
    <p:sldId id="257" r:id="rId4"/>
    <p:sldId id="399" r:id="rId5"/>
    <p:sldId id="258" r:id="rId6"/>
    <p:sldId id="259" r:id="rId7"/>
    <p:sldId id="290" r:id="rId8"/>
    <p:sldId id="260" r:id="rId9"/>
    <p:sldId id="289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406" r:id="rId19"/>
    <p:sldId id="273" r:id="rId20"/>
    <p:sldId id="276" r:id="rId21"/>
    <p:sldId id="365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398" r:id="rId36"/>
    <p:sldId id="408" r:id="rId37"/>
    <p:sldId id="42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70E2-D674-421D-AF86-415BEDEEA72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0312-7943-461B-B223-FFFA823E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9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0312-7943-461B-B223-FFFA823EBFB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24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84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3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0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06BB-82F1-4EEC-995E-6FDD50E8C16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untitled.bmp">
            <a:extLst>
              <a:ext uri="{FF2B5EF4-FFF2-40B4-BE49-F238E27FC236}">
                <a16:creationId xmlns:a16="http://schemas.microsoft.com/office/drawing/2014/main" id="{18318311-C986-18BB-C099-359261094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564" y="803276"/>
            <a:ext cx="8797636" cy="5292725"/>
          </a:xfr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BF9A-853E-4EDB-A547-66E20895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Physical features</a:t>
            </a:r>
            <a:r>
              <a:rPr lang="en-US" sz="4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3D3D7-2790-4ABA-9B3D-007E67DD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46,XX POI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experienced normal pubertal development and menarche 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Evidence of Hashimoto's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Graves' disease.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Increased skin pigmentation or vitiligo related to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insufficiency. In this case, orthostatic hypotension may also be present.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Signs of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atrophic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vaginitis may be seen</a:t>
            </a: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Ovarian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enlargement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related to autoimmune lymphocytic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a steroidogenic enzyme defect .This may also be noted on pelvic ultrasound.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Ptosis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has been associated with a rare familial form of POI (</a:t>
            </a:r>
            <a:r>
              <a:rPr lang="en-US" sz="1800" dirty="0" err="1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blepharophimosis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/ptosis/epicanthus inversus syndrome [BPES])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Features of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Turner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syndrome: short stature, low posterior hairline, high arched palate, shield chest with widely spaced nipples, a wide carrying angle, and short fourth and fifth metacarpals.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2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F264-B3D3-4DA7-8C27-CC84EB00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E737-0882-4801-B37B-BF2CDCBB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Biochemical features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estradiol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elevated serum follicle-stimulating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intermittent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ovarian function: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laboratory findings.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Transvaginal ultrasound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46,XX POI 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Antral follicles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that appear to be endocrinologically active in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75%.</a:t>
            </a: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Autoimmune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large, luteinized follicle cysts; the characteristic appearance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enlarged cystic ovaries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4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EA38-0F2E-48CF-B600-3676C0B8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1CD6-84E9-4EE5-933E-EFEDC0C6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Informing the patient of the diagnosis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— 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to inform the patient of the diagnosis in a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sensitive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caring manner,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provide accurate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offer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referral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to appropriate resources for emotional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4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A41B-B185-4B97-AECB-300075BD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3535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EVALUATION TO EXCLUDE OTHER DISORDERS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4766-71B7-4BE9-B1E7-EA723E657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pregnancy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prolactin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concentration,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8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01DC-092C-4363-84E9-93DE2850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ADDITIONAL EVALUATION ONCE DIAGNOSIS IS MADE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E0F1B-E40A-490C-87D9-D7C098AC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to determine the </a:t>
            </a:r>
            <a:r>
              <a:rPr lang="en-US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underlying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cause of the POI and to evaluate for the presence of </a:t>
            </a:r>
            <a:r>
              <a:rPr lang="en-US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coexisting disorders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underlying cause has been considered to be unknown or "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idiopathic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" in up to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70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percent of women with POI.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However, whole exome or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whole genome sequencing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studies have identified the cause of POI in approximately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30 to 35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percent of patients.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133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1AA3-DF71-4028-81EE-4A148ABF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Clues to underlying etiology</a:t>
            </a:r>
            <a:r>
              <a:rPr lang="en-US" sz="2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0336-0BB4-4455-9829-C35A6BC3A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3855"/>
            <a:ext cx="8596668" cy="5458690"/>
          </a:xfrm>
        </p:spPr>
        <p:txBody>
          <a:bodyPr>
            <a:normAutofit fontScale="85000" lnSpcReduction="10000"/>
          </a:bodyPr>
          <a:lstStyle/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●Prior ovarian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surgery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chemotherapy, or radiation therapy, as these all may damage ovarian tissue.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●Symptoms of anorexia, weight loss, vague abdominal pain, weakness, fatigue, salt craving, or increased skin pigmentation that suggest the presence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primary adrenal insufficiency. 3%.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300-fold increase compared with the general population.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personal or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family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history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diseases, either alone or in combination, that might suggest polyglandular autoimmune syndromes, such as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Graves' disease, primary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adrenal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insufficiency,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vitiligo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myasthenia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gravis,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hypoparathyroidism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recurrent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mucocutaneous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candidiasis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 type 1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diabetes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Celiac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 should also be considered. Autoimmune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may occur as part of type I or type II syndromes of polyglandular autoimmune syndrome. 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family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history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approximately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percent of cases are familial. A family history of POI raises concern for 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fragile X premutation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family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history of fragile X syndrome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intellectual disability, developmental delay, Parkinsonism, intension tremor, ataxia, or dementia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approximately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percent of cases of POI are associated with </a:t>
            </a:r>
            <a:r>
              <a:rPr lang="en-US" sz="1800" dirty="0" err="1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premutations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fragile X messenger ribonucleoprotein 1 (</a:t>
            </a:r>
            <a:r>
              <a:rPr lang="en-US" sz="1800" i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FMR1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gene (the gene responsible for the fragile X syndrome and the fragile X-associated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tremor/ataxia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syndrome).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●Association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deafness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familial autosomal recessive POI may be associated with deafness as part of Perrault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syndrome (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disease that is characterized by sensorineural hearing loss and ovarian dysgenesis in females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4C1E-E78B-406A-9524-26004C4F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for adrenal autoantibodies</a:t>
            </a:r>
            <a:r>
              <a:rPr lang="en-US" sz="4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F843-86CB-4690-8008-74C1B4C0B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5383"/>
            <a:ext cx="8596668" cy="4775980"/>
          </a:xfrm>
        </p:spPr>
        <p:txBody>
          <a:bodyPr>
            <a:normAutofit fontScale="92500"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Young women with POI are at increased risk for developing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 adrenal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insufficiency, a potentially fatal disorder.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Generally, POI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precedes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development of symptomatic adrenal insufficiency by several years.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percent of women with POI will be found to have asymptomatic autoimmune adrenal insufficiency.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screen for the presence of asymptomatic autoimmune adrenal insufficiency,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serum adrenal cortical and 21-hydroxylase antibodies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should be measured in all women at the time of diagnosis of 46,XX POI.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Women with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 autoimmunity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detected by the presence of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autoantibodies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a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 percent risk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developing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 insufficiency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These women should then be evaluated for the presence of adrenal insufficiency by an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AM serum cortisol and plasma corticotropin (ACTH).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1080"/>
              </a:spcBef>
              <a:spcAft>
                <a:spcPts val="120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 if adrenal function is found to be normal at initial evaluation, women with positive adrenal cortical antibodies should be followed annually by these tests.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70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78D6-33E5-4F54-B5DC-BED087A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 autoimmune evaluation</a:t>
            </a:r>
            <a:r>
              <a:rPr lang="en-US" sz="4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C30D7-91D6-4D23-A47F-2BA5BFE4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Young women with POI are also at increased risk of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should be screened for this condition.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Testing should therefore include thyroid-stimulating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and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thyroid-peroxidase autoantibodies</a:t>
            </a:r>
            <a:r>
              <a:rPr lang="en-US" sz="18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40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Polyglandular Autoimmune syndrome(APS)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783"/>
            <a:ext cx="8596668" cy="436958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Autoimmune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polyglandular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syndrome type 1 is characterized by a triad of disorders chronic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mucocutaneous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candidiasis,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hypoparathyroidism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 adrenal insufficiency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It is due to mutations in the AIRE (Autoimmune Regulator) gene and inherited in an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manner, clinically apparent by 15 YO.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Polyglandular autoimmune syndrome type 2 (PAS-2):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polygenic inheritance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It is also called Schmidt syndrome and Carpenter syndrome.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adrenal insufficiency, thyroid dysfunction, and diabetes mellitus type 1.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clinically apparent  by adulthood.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7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C806-069F-4991-9043-48AD17B5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Karyotype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BCDCC-1F74-4538-BCA7-A2852F6DD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karyotype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should be performed as part of the basic evaluation for all patients with POI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with or without stigmata of Turner syndrome. Neither age of onset nor prior parity rules out a chromosomal abnormality. Overall, in patients who have experienced normal puberty before developing POI, an abnormal karyotype will explain the disorder in a low percentage of cases.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 chromosome abnormalities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developed POI after having previously delivered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 children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Turner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syndrome should be screened for associated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abnormalities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Although rare in women with POI, those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chromosome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material present require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oophorectomy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of the risk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gonadal tumors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women with Y chromosome-containing gonadal tissue. Molecular genetic techniques to identify the critical Y chromosome components have been developed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5883-7F43-4196-ABA0-5D57679A3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2323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60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2323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60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varian Insufficiency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8B0F8-A665-4DF8-A555-B744819EA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Bahia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Namavar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Jahromi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OB-GYN, Fellowship of Infertility and IVF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17.11.1402( Feb 6, 2024)</a:t>
            </a:r>
          </a:p>
        </p:txBody>
      </p:sp>
    </p:spTree>
    <p:extLst>
      <p:ext uri="{BB962C8B-B14F-4D97-AF65-F5344CB8AC3E}">
        <p14:creationId xmlns:p14="http://schemas.microsoft.com/office/powerpoint/2010/main" val="3383646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C04D-521D-4AE3-A851-0C4FE243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 bone mineral density with DXA</a:t>
            </a:r>
            <a:r>
              <a:rPr lang="en-US" sz="32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F4D4-8161-4051-AD2C-4689A1734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 is an important risk factor for bone loss and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osteoporosis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the time of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diagnosis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bone density test 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(dual-energy x-ray absorptiometry [DXA]) should be obtained.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POI have a higher incidence of osteoporotic fractures, largely because of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estrogen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deficiency.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90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A6B1-767D-45C8-B84A-F9885CB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5EE3-84EA-421D-9BA8-0645B02B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73903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Epidemiology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Diagnosis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Endocrine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factors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Rheumatologic and Immunologic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management of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PRP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 cell therapy and POI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9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F4E9-5F2C-45D4-9D87-16E9F944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8DC2-4A6A-4C79-B18D-8021CBFF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factors that might cause POI.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Air, water, soil, radiation, toxins, RF waves, laptop, microwave, oxidative stress, Bisphenol, PVC.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0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8A5F-580C-45A6-8583-DE6ABD65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C158-C4EE-48DE-8237-22D31FF9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32yo lady with POI and Short statue, hearing difficulty, phototoxicity, learning disability, recurrent infection. What tests are recommended?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Turner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FXR mutations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Syndromic disorders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8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C9B3-94CE-41A6-94C7-853A4052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6AF0-28A4-4046-A254-59810F2F1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Immunology and POI</a:t>
            </a:r>
          </a:p>
          <a:p>
            <a:r>
              <a:rPr lang="en-US" dirty="0"/>
              <a:t>Mechanism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A396D-8C8D-4835-96DF-1C89B67435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609601"/>
            <a:ext cx="8390466" cy="533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53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8B1E-670E-4707-BCFC-CED680C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34A5DE-0D2C-401F-96E9-1ADB49C570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67233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8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A57C4-FB21-4307-BA8F-7B3674A8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0B78BF-B89A-4670-9857-2118F4194D1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69081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095E-E630-40D0-893E-DF37EBBA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1E520F-34C0-4B62-B90C-7E45B539D5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7293648" cy="61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31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3764-4A03-4F89-B446-2F353440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A77D-1B1E-4C0E-AB3D-955BE364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 and Immunologic / Rheumatologic association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Diagnosis?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?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96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A413-20E8-4F90-A2E2-BCE7FD33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E6CA-200E-4B39-994A-6CEE4CE3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therapy in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Contraception?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Fertility?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Oocyte freezing?</a:t>
            </a:r>
          </a:p>
        </p:txBody>
      </p:sp>
    </p:spTree>
    <p:extLst>
      <p:ext uri="{BB962C8B-B14F-4D97-AF65-F5344CB8AC3E}">
        <p14:creationId xmlns:p14="http://schemas.microsoft.com/office/powerpoint/2010/main" val="184529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7839-123B-4489-B8F4-1C5F6F8B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Primary ovarian insufficiency (POI)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0B393-B8BC-4D88-AADF-8EB1C714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development of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hypergonadotropic hypogonadism 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before the age of 40.</a:t>
            </a:r>
          </a:p>
          <a:p>
            <a:endParaRPr lang="en-US" sz="2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Symptoms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similar to menopause( oligomenorrhea or amenorrhea, symptoms of estrogen deficiency, and high FSH)</a:t>
            </a:r>
          </a:p>
        </p:txBody>
      </p:sp>
    </p:spTree>
    <p:extLst>
      <p:ext uri="{BB962C8B-B14F-4D97-AF65-F5344CB8AC3E}">
        <p14:creationId xmlns:p14="http://schemas.microsoft.com/office/powerpoint/2010/main" val="3120820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D887-7C15-425A-8CBB-1338C6D6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C61D-D74C-4476-A18E-C157CEFAC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 cell therapy and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stem cells might be used BM, hair follicles, umbilical cord blood, fat, menstrual fluid?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use? 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Efficacy and outcome?</a:t>
            </a:r>
          </a:p>
        </p:txBody>
      </p:sp>
    </p:spTree>
    <p:extLst>
      <p:ext uri="{BB962C8B-B14F-4D97-AF65-F5344CB8AC3E}">
        <p14:creationId xmlns:p14="http://schemas.microsoft.com/office/powerpoint/2010/main" val="631000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2FD8-4A1D-4D7C-A84F-EA2B7EE0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956C9E-8044-41C3-8582-0E2E2299FE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8596667" cy="58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22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8F0-61A1-4C7D-9002-C40C4692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331C4D-30F7-4F5F-8E6D-9CE4B9FDFBB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9528847" cy="580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29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086D-C533-4FCE-9C99-59420D23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E768EC-7ED2-4680-B133-F96DCF8D2F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783175" cy="591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21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9533-F81D-4E38-8FBE-C97EDDF4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97165F-81F0-4F68-8857-BCC9C14D25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7700048" cy="578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93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01004"/>
            <a:ext cx="10161896" cy="49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08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POSEIDON criteria: </a:t>
            </a:r>
          </a:p>
          <a:p>
            <a:r>
              <a:rPr lang="en-US" dirty="0"/>
              <a:t>Group 1: Age &lt; 35 years, AMH ≥ 1.2 ng/ mL;</a:t>
            </a:r>
          </a:p>
          <a:p>
            <a:r>
              <a:rPr lang="en-US" dirty="0"/>
              <a:t> Group 2: Age ≥ 35 years, AMH ≥ 1.2 ng/mL;</a:t>
            </a:r>
          </a:p>
          <a:p>
            <a:r>
              <a:rPr lang="en-US" dirty="0"/>
              <a:t> Group 3: Age &lt; 35 years, AMH &lt; 1.2 ng/mL;</a:t>
            </a:r>
          </a:p>
          <a:p>
            <a:r>
              <a:rPr lang="en-US" dirty="0"/>
              <a:t> Group 4: Age ≥ 35 years, AMH &lt; 1.2 ng/</a:t>
            </a:r>
            <a:r>
              <a:rPr lang="en-US" dirty="0" err="1"/>
              <a:t>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F910-DEA1-40BE-A841-2603866B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AB976-F735-4740-89F5-5493D46DE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of platelet rich plasma in the management of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ovary, uterus, cervix, muscle?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it affects the AMH, Estrogen, AFC?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mechanism?</a:t>
            </a:r>
          </a:p>
        </p:txBody>
      </p:sp>
    </p:spTree>
    <p:extLst>
      <p:ext uri="{BB962C8B-B14F-4D97-AF65-F5344CB8AC3E}">
        <p14:creationId xmlns:p14="http://schemas.microsoft.com/office/powerpoint/2010/main" val="246256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185F-0026-42B9-87DD-5C7E376C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45357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Pathogenesis and causes of primary ovarian insufficiency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8D9F-B1CC-4312-BE88-2D564869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chromosomal defects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Turner syndrome and fragile X syndrome premutation carriers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exposure to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radiation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certain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drugs</a:t>
            </a:r>
          </a:p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autoimmune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</a:t>
            </a:r>
          </a:p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Unknown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75 to 90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4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0CAD-4268-41A3-B339-A9CD1910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DEFINITIONS AND EPIDEMIOLOGY of POI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363B9-5D47-4A43-9184-7A25F07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5232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 in 250 by age 35 years and 1 in 100 by age 40 years.</a:t>
            </a:r>
          </a:p>
          <a:p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Natural menopause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permanent cessation of menstrual periods, determined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retrospectively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after a woman has experienced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12 months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of amenorrhea without any other obvious pathological or physiological cause. It occurs at a median age of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51.4 years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normal women. Menopause is a reflection of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complete, or near complete, ovarian follicular depletion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with resulting </a:t>
            </a:r>
            <a:r>
              <a:rPr lang="en-US" sz="24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hypoestrogenemia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high (FSH) concentrations. 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"premature menopause" and "premature ovarian failure“: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inaccurate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because many patients with POI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intermittently produce estrogen and ovulate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a few experience intermittent return of regular menses, and, in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 to 10 percent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of cases, women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conceive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have a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normal pregnancy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even many years after the diagnosis.</a:t>
            </a:r>
          </a:p>
        </p:txBody>
      </p:sp>
    </p:spTree>
    <p:extLst>
      <p:ext uri="{BB962C8B-B14F-4D97-AF65-F5344CB8AC3E}">
        <p14:creationId xmlns:p14="http://schemas.microsoft.com/office/powerpoint/2010/main" val="409256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C0C1-51BE-4491-AF93-CA115CFA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5E86-444F-444D-89EC-5C292490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 is a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spectrum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disorder and is a continuum of impaired ovarian function.</a:t>
            </a:r>
          </a:p>
          <a:p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Diminished ovarian reserve: 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impaired ovarian responsiveness to exogenous or endogenous gonadotropin stimulation despite the presence of regular and predictable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ovulatory menstrual cycles.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Overt POI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irregular menses, elevated serum gonadotropins, and reduced fertility.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2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1550-9144-404F-B7DF-6B0AE360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EB1EB1-A2B2-46FC-A8CE-D366FB291D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48" y="951345"/>
            <a:ext cx="12111251" cy="536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7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EE87-B7AE-49E1-8757-78C6061A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CLINICAL FEATURES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B480-2C22-445D-844F-5FFA83887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change in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menstrual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function (oligomenorrhea and/or amenorrhea),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elevated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gonadotropins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low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estradiol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concentrations: hot flashes, vaginal dryness, </a:t>
            </a: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Bone loss and osteoporosis, Cardiovascular morbidity and mortality,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diminished sexual well-being,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cognitive decline.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50 to 75 percent of women with POI: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intermittent ovulation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leads to the absence of vasomotor symptoms or vaginal dryness.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women with 46,XX POI have had normal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puberty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menses.</a:t>
            </a:r>
          </a:p>
        </p:txBody>
      </p:sp>
    </p:spTree>
    <p:extLst>
      <p:ext uri="{BB962C8B-B14F-4D97-AF65-F5344CB8AC3E}">
        <p14:creationId xmlns:p14="http://schemas.microsoft.com/office/powerpoint/2010/main" val="393145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1618-D8F4-4F5C-96FD-57ABDB2B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9957AE-9A62-4A47-A58E-A49AC54F62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599" cy="622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39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18588</TotalTime>
  <Words>1710</Words>
  <Application>Microsoft Office PowerPoint</Application>
  <PresentationFormat>Widescreen</PresentationFormat>
  <Paragraphs>143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Helvetica</vt:lpstr>
      <vt:lpstr>Times New Roman</vt:lpstr>
      <vt:lpstr>Trebuchet MS</vt:lpstr>
      <vt:lpstr>Wingdings 3</vt:lpstr>
      <vt:lpstr>Facet</vt:lpstr>
      <vt:lpstr>PowerPoint Presentation</vt:lpstr>
      <vt:lpstr>Primary Ovarian Insufficiency</vt:lpstr>
      <vt:lpstr>Primary ovarian insufficiency (POI)</vt:lpstr>
      <vt:lpstr>Pathogenesis and causes of primary ovarian insufficiency</vt:lpstr>
      <vt:lpstr>DEFINITIONS AND EPIDEMIOLOGY of POI</vt:lpstr>
      <vt:lpstr>PowerPoint Presentation</vt:lpstr>
      <vt:lpstr>PowerPoint Presentation</vt:lpstr>
      <vt:lpstr>CLINICAL FEATURES</vt:lpstr>
      <vt:lpstr>PowerPoint Presentation</vt:lpstr>
      <vt:lpstr>Physical features </vt:lpstr>
      <vt:lpstr>PowerPoint Presentation</vt:lpstr>
      <vt:lpstr>PowerPoint Presentation</vt:lpstr>
      <vt:lpstr>EVALUATION TO EXCLUDE OTHER DISORDERS</vt:lpstr>
      <vt:lpstr>ADDITIONAL EVALUATION ONCE DIAGNOSIS IS MADE</vt:lpstr>
      <vt:lpstr>Clues to underlying etiology </vt:lpstr>
      <vt:lpstr>Test for adrenal autoantibodies </vt:lpstr>
      <vt:lpstr>Other autoimmune evaluation </vt:lpstr>
      <vt:lpstr>Polyglandular Autoimmune syndrome(APS)</vt:lpstr>
      <vt:lpstr>Karyotype</vt:lpstr>
      <vt:lpstr>Assess bone mineral density with DXA </vt:lpstr>
      <vt:lpstr>POI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premature ovarian failure</dc:title>
  <dc:creator>Laptop</dc:creator>
  <cp:lastModifiedBy>Laptop</cp:lastModifiedBy>
  <cp:revision>130</cp:revision>
  <dcterms:created xsi:type="dcterms:W3CDTF">2024-01-23T12:54:36Z</dcterms:created>
  <dcterms:modified xsi:type="dcterms:W3CDTF">2024-02-05T22:53:45Z</dcterms:modified>
</cp:coreProperties>
</file>